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2cdc301c81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2cdc301c81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cdc301c81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cdc301c81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cdc301c8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cdc301c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ddf5aba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2ddf5aba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cdc301c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cdc30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2c42712c35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2c42712c3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c42712c3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c42712c3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c6a696a9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2c6a696a9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2c6a696a9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2c6a696a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2ccf330eb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2ccf330eb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ccf330eb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2ccf330e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c6a696a9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c6a696a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d6150117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d6150117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1c7123e98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1c7123e9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c6a696a9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c6a696a9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cdc301c81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2cdc301c81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08875" y="0"/>
            <a:ext cx="8685300" cy="2048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0"/>
              </a:spcAft>
              <a:buNone/>
            </a:pPr>
            <a:endParaRPr sz="1600" b="1"/>
          </a:p>
          <a:p>
            <a:pPr marL="0" lvl="0" indent="0" algn="l" rtl="0">
              <a:lnSpc>
                <a:spcPct val="115000"/>
              </a:lnSpc>
              <a:spcBef>
                <a:spcPts val="1200"/>
              </a:spcBef>
              <a:spcAft>
                <a:spcPts val="0"/>
              </a:spcAft>
              <a:buNone/>
            </a:pPr>
            <a:endParaRPr sz="1600" b="1"/>
          </a:p>
          <a:p>
            <a:pPr marL="0" lvl="0" indent="0" algn="ctr" rtl="0">
              <a:lnSpc>
                <a:spcPct val="115000"/>
              </a:lnSpc>
              <a:spcBef>
                <a:spcPts val="1200"/>
              </a:spcBef>
              <a:spcAft>
                <a:spcPts val="0"/>
              </a:spcAft>
              <a:buClr>
                <a:schemeClr val="dk1"/>
              </a:buClr>
              <a:buSzPct val="60365"/>
              <a:buFont typeface="Arial"/>
              <a:buNone/>
            </a:pPr>
            <a:r>
              <a:rPr lang="en-GB" sz="1822" b="1"/>
              <a:t>Theories and Practices of Sustainable Development (TPSD)</a:t>
            </a:r>
            <a:endParaRPr sz="1822" b="1"/>
          </a:p>
          <a:p>
            <a:pPr marL="0" lvl="0" indent="0" algn="ctr" rtl="0">
              <a:lnSpc>
                <a:spcPct val="115000"/>
              </a:lnSpc>
              <a:spcBef>
                <a:spcPts val="1200"/>
              </a:spcBef>
              <a:spcAft>
                <a:spcPts val="0"/>
              </a:spcAft>
              <a:buClr>
                <a:schemeClr val="dk1"/>
              </a:buClr>
              <a:buSzPct val="63871"/>
              <a:buFont typeface="Arial"/>
              <a:buNone/>
            </a:pPr>
            <a:r>
              <a:rPr lang="en-GB" sz="1722" b="1"/>
              <a:t>Farm system Characterisation &amp; Impact Analysis of Center Region Agriculture Parishes</a:t>
            </a:r>
            <a:endParaRPr sz="1722" b="1"/>
          </a:p>
          <a:p>
            <a:pPr marL="0" lvl="0" indent="0" algn="ctr" rtl="0">
              <a:lnSpc>
                <a:spcPct val="115000"/>
              </a:lnSpc>
              <a:spcBef>
                <a:spcPts val="1200"/>
              </a:spcBef>
              <a:spcAft>
                <a:spcPts val="0"/>
              </a:spcAft>
              <a:buClr>
                <a:schemeClr val="dk1"/>
              </a:buClr>
              <a:buSzPct val="63871"/>
              <a:buFont typeface="Arial"/>
              <a:buNone/>
            </a:pPr>
            <a:r>
              <a:rPr lang="en-GB" sz="1722" b="1"/>
              <a:t>Presentation Date: 3rd June 2022</a:t>
            </a:r>
            <a:endParaRPr sz="1722" b="1"/>
          </a:p>
          <a:p>
            <a:pPr marL="0" lvl="0" indent="0" algn="l" rtl="0">
              <a:lnSpc>
                <a:spcPct val="115000"/>
              </a:lnSpc>
              <a:spcBef>
                <a:spcPts val="1200"/>
              </a:spcBef>
              <a:spcAft>
                <a:spcPts val="1200"/>
              </a:spcAft>
              <a:buClr>
                <a:schemeClr val="dk1"/>
              </a:buClr>
              <a:buSzPct val="39285"/>
              <a:buFont typeface="Arial"/>
              <a:buNone/>
            </a:pPr>
            <a:endParaRPr/>
          </a:p>
        </p:txBody>
      </p:sp>
      <p:sp>
        <p:nvSpPr>
          <p:cNvPr id="55" name="Google Shape;55;p13"/>
          <p:cNvSpPr txBox="1">
            <a:spLocks noGrp="1"/>
          </p:cNvSpPr>
          <p:nvPr>
            <p:ph type="body" idx="1"/>
          </p:nvPr>
        </p:nvSpPr>
        <p:spPr>
          <a:xfrm>
            <a:off x="144600" y="2296200"/>
            <a:ext cx="4138200" cy="2599500"/>
          </a:xfrm>
          <a:prstGeom prst="rect">
            <a:avLst/>
          </a:prstGeom>
        </p:spPr>
        <p:txBody>
          <a:bodyPr spcFirstLastPara="1" wrap="square" lIns="91425" tIns="91425" rIns="91425" bIns="91425" anchor="t" anchorCtr="0">
            <a:normAutofit/>
          </a:bodyPr>
          <a:lstStyle/>
          <a:p>
            <a:pPr marL="0" lvl="0" indent="0" algn="ctr" rtl="0">
              <a:spcBef>
                <a:spcPts val="1200"/>
              </a:spcBef>
              <a:spcAft>
                <a:spcPts val="0"/>
              </a:spcAft>
              <a:buNone/>
            </a:pPr>
            <a:endParaRPr sz="1500" b="1">
              <a:solidFill>
                <a:schemeClr val="dk1"/>
              </a:solidFill>
            </a:endParaRPr>
          </a:p>
          <a:p>
            <a:pPr marL="0" lvl="0" indent="0" algn="l" rtl="0">
              <a:lnSpc>
                <a:spcPct val="115000"/>
              </a:lnSpc>
              <a:spcBef>
                <a:spcPts val="1200"/>
              </a:spcBef>
              <a:spcAft>
                <a:spcPts val="0"/>
              </a:spcAft>
              <a:buNone/>
            </a:pPr>
            <a:endParaRPr sz="1600" b="1">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300" b="1">
              <a:solidFill>
                <a:schemeClr val="dk1"/>
              </a:solidFill>
            </a:endParaRPr>
          </a:p>
        </p:txBody>
      </p:sp>
      <p:pic>
        <p:nvPicPr>
          <p:cNvPr id="56" name="Google Shape;56;p13"/>
          <p:cNvPicPr preferRelativeResize="0"/>
          <p:nvPr/>
        </p:nvPicPr>
        <p:blipFill>
          <a:blip r:embed="rId3">
            <a:alphaModFix/>
          </a:blip>
          <a:stretch>
            <a:fillRect/>
          </a:stretch>
        </p:blipFill>
        <p:spPr>
          <a:xfrm>
            <a:off x="559800" y="506900"/>
            <a:ext cx="2657475" cy="392800"/>
          </a:xfrm>
          <a:prstGeom prst="rect">
            <a:avLst/>
          </a:prstGeom>
          <a:noFill/>
          <a:ln>
            <a:noFill/>
          </a:ln>
        </p:spPr>
      </p:pic>
      <p:pic>
        <p:nvPicPr>
          <p:cNvPr id="57" name="Google Shape;57;p13"/>
          <p:cNvPicPr preferRelativeResize="0"/>
          <p:nvPr/>
        </p:nvPicPr>
        <p:blipFill>
          <a:blip r:embed="rId4">
            <a:alphaModFix/>
          </a:blip>
          <a:stretch>
            <a:fillRect/>
          </a:stretch>
        </p:blipFill>
        <p:spPr>
          <a:xfrm>
            <a:off x="3368050" y="506900"/>
            <a:ext cx="2407900" cy="392800"/>
          </a:xfrm>
          <a:prstGeom prst="rect">
            <a:avLst/>
          </a:prstGeom>
          <a:noFill/>
          <a:ln>
            <a:noFill/>
          </a:ln>
        </p:spPr>
      </p:pic>
      <p:pic>
        <p:nvPicPr>
          <p:cNvPr id="58" name="Google Shape;58;p13"/>
          <p:cNvPicPr preferRelativeResize="0"/>
          <p:nvPr/>
        </p:nvPicPr>
        <p:blipFill>
          <a:blip r:embed="rId5">
            <a:alphaModFix/>
          </a:blip>
          <a:stretch>
            <a:fillRect/>
          </a:stretch>
        </p:blipFill>
        <p:spPr>
          <a:xfrm>
            <a:off x="5926725" y="506900"/>
            <a:ext cx="2204425" cy="392800"/>
          </a:xfrm>
          <a:prstGeom prst="rect">
            <a:avLst/>
          </a:prstGeom>
          <a:noFill/>
          <a:ln>
            <a:noFill/>
          </a:ln>
        </p:spPr>
      </p:pic>
      <p:sp>
        <p:nvSpPr>
          <p:cNvPr id="59" name="Google Shape;59;p13"/>
          <p:cNvSpPr txBox="1">
            <a:spLocks noGrp="1"/>
          </p:cNvSpPr>
          <p:nvPr>
            <p:ph type="body" idx="2"/>
          </p:nvPr>
        </p:nvSpPr>
        <p:spPr>
          <a:xfrm>
            <a:off x="4410250" y="2296200"/>
            <a:ext cx="4422000" cy="2847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275"/>
              <a:buNone/>
            </a:pPr>
            <a:endParaRPr sz="350"/>
          </a:p>
        </p:txBody>
      </p:sp>
      <p:pic>
        <p:nvPicPr>
          <p:cNvPr id="60" name="Google Shape;60;p13"/>
          <p:cNvPicPr preferRelativeResize="0"/>
          <p:nvPr/>
        </p:nvPicPr>
        <p:blipFill>
          <a:blip r:embed="rId6">
            <a:alphaModFix/>
          </a:blip>
          <a:stretch>
            <a:fillRect/>
          </a:stretch>
        </p:blipFill>
        <p:spPr>
          <a:xfrm>
            <a:off x="4410250" y="2296200"/>
            <a:ext cx="4583925" cy="2847300"/>
          </a:xfrm>
          <a:prstGeom prst="rect">
            <a:avLst/>
          </a:prstGeom>
          <a:noFill/>
          <a:ln>
            <a:noFill/>
          </a:ln>
        </p:spPr>
      </p:pic>
      <p:pic>
        <p:nvPicPr>
          <p:cNvPr id="61" name="Google Shape;61;p13"/>
          <p:cNvPicPr preferRelativeResize="0"/>
          <p:nvPr/>
        </p:nvPicPr>
        <p:blipFill>
          <a:blip r:embed="rId7">
            <a:alphaModFix/>
          </a:blip>
          <a:stretch>
            <a:fillRect/>
          </a:stretch>
        </p:blipFill>
        <p:spPr>
          <a:xfrm>
            <a:off x="213750" y="2571752"/>
            <a:ext cx="3999899" cy="1020175"/>
          </a:xfrm>
          <a:prstGeom prst="rect">
            <a:avLst/>
          </a:prstGeom>
          <a:noFill/>
          <a:ln>
            <a:noFill/>
          </a:ln>
        </p:spPr>
      </p:pic>
      <p:pic>
        <p:nvPicPr>
          <p:cNvPr id="62" name="Google Shape;62;p13"/>
          <p:cNvPicPr preferRelativeResize="0"/>
          <p:nvPr/>
        </p:nvPicPr>
        <p:blipFill>
          <a:blip r:embed="rId8">
            <a:alphaModFix/>
          </a:blip>
          <a:stretch>
            <a:fillRect/>
          </a:stretch>
        </p:blipFill>
        <p:spPr>
          <a:xfrm>
            <a:off x="213750" y="3697525"/>
            <a:ext cx="3812750" cy="85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526225" y="305550"/>
            <a:ext cx="7829375" cy="4617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577150" y="305550"/>
            <a:ext cx="7927451" cy="47649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4"/>
          <p:cNvPicPr preferRelativeResize="0"/>
          <p:nvPr/>
        </p:nvPicPr>
        <p:blipFill>
          <a:blip r:embed="rId3">
            <a:alphaModFix/>
          </a:blip>
          <a:stretch>
            <a:fillRect/>
          </a:stretch>
        </p:blipFill>
        <p:spPr>
          <a:xfrm>
            <a:off x="543200" y="237650"/>
            <a:ext cx="8199050" cy="4634250"/>
          </a:xfrm>
          <a:prstGeom prst="rect">
            <a:avLst/>
          </a:prstGeom>
          <a:noFill/>
          <a:ln>
            <a:noFill/>
          </a:ln>
        </p:spPr>
      </p:pic>
      <p:sp>
        <p:nvSpPr>
          <p:cNvPr id="136" name="Google Shape;136;p24"/>
          <p:cNvSpPr txBox="1"/>
          <p:nvPr/>
        </p:nvSpPr>
        <p:spPr>
          <a:xfrm>
            <a:off x="6070950" y="798650"/>
            <a:ext cx="299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11700" y="184375"/>
            <a:ext cx="8520600" cy="528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GB" sz="1800" b="1"/>
              <a:t>QGIS Topology Mapping for Centre Region </a:t>
            </a:r>
            <a:endParaRPr/>
          </a:p>
        </p:txBody>
      </p:sp>
      <p:sp>
        <p:nvSpPr>
          <p:cNvPr id="142" name="Google Shape;142;p25"/>
          <p:cNvSpPr txBox="1">
            <a:spLocks noGrp="1"/>
          </p:cNvSpPr>
          <p:nvPr>
            <p:ph type="subTitle" idx="1"/>
          </p:nvPr>
        </p:nvSpPr>
        <p:spPr>
          <a:xfrm>
            <a:off x="135800" y="814800"/>
            <a:ext cx="8928900" cy="4192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43" name="Google Shape;143;p25"/>
          <p:cNvPicPr preferRelativeResize="0"/>
          <p:nvPr/>
        </p:nvPicPr>
        <p:blipFill>
          <a:blip r:embed="rId3">
            <a:alphaModFix/>
          </a:blip>
          <a:stretch>
            <a:fillRect/>
          </a:stretch>
        </p:blipFill>
        <p:spPr>
          <a:xfrm>
            <a:off x="135800" y="712975"/>
            <a:ext cx="8928900" cy="4430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186725"/>
            <a:ext cx="8520600" cy="463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solidFill>
                  <a:srgbClr val="222222"/>
                </a:solidFill>
                <a:highlight>
                  <a:srgbClr val="FFFFFF"/>
                </a:highlight>
              </a:rPr>
              <a:t>ANOVA Test for Centre Region </a:t>
            </a:r>
            <a:endParaRPr sz="1800" b="1">
              <a:solidFill>
                <a:srgbClr val="222222"/>
              </a:solidFill>
              <a:highlight>
                <a:srgbClr val="FFFFFF"/>
              </a:highlight>
            </a:endParaRPr>
          </a:p>
          <a:p>
            <a:pPr marL="0" lvl="0" indent="0" algn="ctr" rtl="0">
              <a:spcBef>
                <a:spcPts val="0"/>
              </a:spcBef>
              <a:spcAft>
                <a:spcPts val="0"/>
              </a:spcAft>
              <a:buNone/>
            </a:pPr>
            <a:endParaRPr sz="1800" b="1">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The significance column is the P-value, which is the probability of  rejecting the null hypothesis if it is right (implying a wrong rejection).</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We want this probability to be as small as possible and always less than 5% (0.05). </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From our analysis, all the variables passed the Anova criteria because the P-Values are less than 0.05. However, not all of them passed the ETA square criteria</a:t>
            </a:r>
            <a:endParaRPr sz="1600">
              <a:solidFill>
                <a:srgbClr val="222222"/>
              </a:solidFill>
              <a:highlight>
                <a:srgbClr val="FFFFFF"/>
              </a:highlight>
            </a:endParaRPr>
          </a:p>
          <a:p>
            <a:pPr marL="45720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Since our P-value is less than 0.05, we reject the null hypothesis that all averages are equal across clusters because they are not equal</a:t>
            </a:r>
            <a:endParaRPr sz="1600">
              <a:solidFill>
                <a:srgbClr val="222222"/>
              </a:solidFill>
              <a:highlight>
                <a:srgbClr val="FFFFFF"/>
              </a:highlight>
            </a:endParaRPr>
          </a:p>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11700" y="169750"/>
            <a:ext cx="8520600" cy="48549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sz="1800" b="1">
                <a:solidFill>
                  <a:srgbClr val="222222"/>
                </a:solidFill>
                <a:highlight>
                  <a:srgbClr val="FFFFFF"/>
                </a:highlight>
              </a:rPr>
              <a:t> Measure of Association </a:t>
            </a:r>
            <a:r>
              <a:rPr lang="en-GB" sz="1800" b="1">
                <a:solidFill>
                  <a:srgbClr val="222222"/>
                </a:solidFill>
                <a:highlight>
                  <a:schemeClr val="lt1"/>
                </a:highlight>
              </a:rPr>
              <a:t>for Centre Region </a:t>
            </a:r>
            <a:endParaRPr sz="1800" b="1">
              <a:solidFill>
                <a:srgbClr val="222222"/>
              </a:solidFill>
              <a:highlight>
                <a:srgbClr val="FFFFFF"/>
              </a:highlight>
            </a:endParaRPr>
          </a:p>
          <a:p>
            <a:pPr marL="0" lvl="0" indent="0" algn="ctr" rtl="0">
              <a:spcBef>
                <a:spcPts val="0"/>
              </a:spcBef>
              <a:spcAft>
                <a:spcPts val="0"/>
              </a:spcAft>
              <a:buNone/>
            </a:pPr>
            <a:endParaRPr sz="1800" b="1">
              <a:solidFill>
                <a:srgbClr val="222222"/>
              </a:solidFill>
              <a:highlight>
                <a:srgbClr val="FFFFFF"/>
              </a:highlight>
            </a:endParaRPr>
          </a:p>
          <a:p>
            <a:pPr marL="0" lvl="0" indent="0" algn="ctr" rtl="0">
              <a:spcBef>
                <a:spcPts val="0"/>
              </a:spcBef>
              <a:spcAft>
                <a:spcPts val="0"/>
              </a:spcAft>
              <a:buClr>
                <a:schemeClr val="dk1"/>
              </a:buClr>
              <a:buSzPts val="1100"/>
              <a:buFont typeface="Arial"/>
              <a:buNone/>
            </a:pPr>
            <a:endParaRPr sz="1800" b="1">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The ETA square can be interpreted as the proportion of variance in a given variable </a:t>
            </a:r>
            <a:endParaRPr sz="1600">
              <a:solidFill>
                <a:srgbClr val="222222"/>
              </a:solidFill>
              <a:highlight>
                <a:srgbClr val="FFFFFF"/>
              </a:highlight>
            </a:endParaRPr>
          </a:p>
          <a:p>
            <a:pPr marL="45720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It represents the variance between clusters and not the variance within clusters. </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It should be as high as possible. </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If it is very low, most of the variance is within clusters and not good to describe the clusters. </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GB" sz="1600">
                <a:solidFill>
                  <a:srgbClr val="222222"/>
                </a:solidFill>
                <a:highlight>
                  <a:srgbClr val="FFFFFF"/>
                </a:highlight>
              </a:rPr>
              <a:t>The values in red (on the Excel/SPSS) are the ones separated from  the clusters</a:t>
            </a:r>
            <a:endParaRPr sz="1600">
              <a:solidFill>
                <a:srgbClr val="222222"/>
              </a:solidFill>
              <a:highlight>
                <a:srgbClr val="FFFFFF"/>
              </a:highlight>
            </a:endParaRPr>
          </a:p>
          <a:p>
            <a:pPr marL="0" lvl="0" indent="0" algn="ctr" rtl="0">
              <a:spcBef>
                <a:spcPts val="0"/>
              </a:spcBef>
              <a:spcAft>
                <a:spcPts val="0"/>
              </a:spcAft>
              <a:buNone/>
            </a:pPr>
            <a:endParaRPr sz="18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950625"/>
            <a:ext cx="8520600" cy="297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dirty="0">
                <a:solidFill>
                  <a:schemeClr val="dk2"/>
                </a:solidFill>
              </a:rPr>
              <a:t>Implications of impact analysis for Centre Region</a:t>
            </a:r>
            <a:endParaRPr sz="1800" b="1" dirty="0">
              <a:solidFill>
                <a:schemeClr val="dk2"/>
              </a:solidFill>
            </a:endParaRPr>
          </a:p>
          <a:p>
            <a:pPr marL="0" lvl="0" indent="0" algn="ctr" rtl="0">
              <a:spcBef>
                <a:spcPts val="0"/>
              </a:spcBef>
              <a:spcAft>
                <a:spcPts val="0"/>
              </a:spcAft>
              <a:buClr>
                <a:schemeClr val="dk1"/>
              </a:buClr>
              <a:buSzPts val="1100"/>
              <a:buFont typeface="Arial"/>
              <a:buNone/>
            </a:pPr>
            <a:endParaRPr sz="1800" b="1" dirty="0">
              <a:solidFill>
                <a:schemeClr val="dk2"/>
              </a:solidFill>
            </a:endParaRPr>
          </a:p>
          <a:p>
            <a:pPr marL="457200" lvl="0" indent="-330200" algn="l" rtl="0">
              <a:spcBef>
                <a:spcPts val="0"/>
              </a:spcBef>
              <a:spcAft>
                <a:spcPts val="0"/>
              </a:spcAft>
              <a:buClr>
                <a:schemeClr val="dk2"/>
              </a:buClr>
              <a:buSzPts val="1600"/>
              <a:buChar char="●"/>
            </a:pPr>
            <a:r>
              <a:rPr lang="en-GB" sz="1600" dirty="0">
                <a:solidFill>
                  <a:schemeClr val="dk2"/>
                </a:solidFill>
              </a:rPr>
              <a:t>Parishes for Central Region were split  into 5-, 6-, 7-, and 8-clusters</a:t>
            </a:r>
            <a:endParaRPr sz="1600" dirty="0">
              <a:solidFill>
                <a:schemeClr val="dk2"/>
              </a:solidFill>
            </a:endParaRPr>
          </a:p>
          <a:p>
            <a:pPr marL="0" lvl="0" indent="0" algn="l" rtl="0">
              <a:spcBef>
                <a:spcPts val="0"/>
              </a:spcBef>
              <a:spcAft>
                <a:spcPts val="0"/>
              </a:spcAft>
              <a:buClr>
                <a:schemeClr val="dk1"/>
              </a:buClr>
              <a:buSzPts val="1100"/>
              <a:buFont typeface="Arial"/>
              <a:buNone/>
            </a:pPr>
            <a:endParaRPr sz="1600" dirty="0">
              <a:solidFill>
                <a:schemeClr val="dk2"/>
              </a:solidFill>
            </a:endParaRPr>
          </a:p>
          <a:p>
            <a:pPr marL="457200" lvl="0" indent="-330200" algn="l" rtl="0">
              <a:spcBef>
                <a:spcPts val="0"/>
              </a:spcBef>
              <a:spcAft>
                <a:spcPts val="0"/>
              </a:spcAft>
              <a:buClr>
                <a:schemeClr val="dk2"/>
              </a:buClr>
              <a:buSzPts val="1600"/>
              <a:buChar char="●"/>
            </a:pPr>
            <a:r>
              <a:rPr lang="en-GB" sz="1600" dirty="0">
                <a:solidFill>
                  <a:schemeClr val="dk2"/>
                </a:solidFill>
              </a:rPr>
              <a:t>The 8-clusters was selected for further impact analysis</a:t>
            </a:r>
            <a:endParaRPr sz="1600" dirty="0">
              <a:solidFill>
                <a:schemeClr val="dk2"/>
              </a:solidFill>
            </a:endParaRPr>
          </a:p>
          <a:p>
            <a:pPr marL="0" lvl="0" indent="0" algn="l" rtl="0">
              <a:spcBef>
                <a:spcPts val="0"/>
              </a:spcBef>
              <a:spcAft>
                <a:spcPts val="0"/>
              </a:spcAft>
              <a:buClr>
                <a:schemeClr val="dk1"/>
              </a:buClr>
              <a:buSzPts val="1100"/>
              <a:buFont typeface="Arial"/>
              <a:buNone/>
            </a:pPr>
            <a:endParaRPr sz="1600" dirty="0">
              <a:solidFill>
                <a:schemeClr val="dk2"/>
              </a:solidFill>
            </a:endParaRPr>
          </a:p>
          <a:p>
            <a:pPr marL="457200" lvl="0" indent="-330200" algn="l" rtl="0">
              <a:spcBef>
                <a:spcPts val="0"/>
              </a:spcBef>
              <a:spcAft>
                <a:spcPts val="0"/>
              </a:spcAft>
              <a:buClr>
                <a:schemeClr val="dk2"/>
              </a:buClr>
              <a:buSzPts val="1600"/>
              <a:buChar char="●"/>
            </a:pPr>
            <a:r>
              <a:rPr lang="en-GB" sz="1600" dirty="0">
                <a:solidFill>
                  <a:schemeClr val="dk2"/>
                </a:solidFill>
              </a:rPr>
              <a:t>The order of decreasing intensity is from Very High Intensive (Ward 1); High Intensive (Ward 3); Intensive (Ward 2 &amp; 8 ); and Low Intensive (Ward 4,5,6,7)</a:t>
            </a:r>
            <a:endParaRPr sz="1600" dirty="0">
              <a:solidFill>
                <a:schemeClr val="dk2"/>
              </a:solidFill>
            </a:endParaRPr>
          </a:p>
          <a:p>
            <a:pPr marL="0" lvl="0" indent="0" algn="ctr" rtl="0">
              <a:spcBef>
                <a:spcPts val="0"/>
              </a:spcBef>
              <a:spcAft>
                <a:spcPts val="0"/>
              </a:spcAft>
              <a:buNone/>
            </a:pPr>
            <a:endParaRPr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body" idx="1"/>
          </p:nvPr>
        </p:nvSpPr>
        <p:spPr>
          <a:xfrm>
            <a:off x="311700" y="165250"/>
            <a:ext cx="8384700" cy="467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GB" b="1" dirty="0">
                <a:solidFill>
                  <a:schemeClr val="dk1"/>
                </a:solidFill>
              </a:rPr>
              <a:t>References</a:t>
            </a:r>
            <a:endParaRPr b="1" dirty="0">
              <a:solidFill>
                <a:schemeClr val="dk1"/>
              </a:solidFill>
            </a:endParaRPr>
          </a:p>
          <a:p>
            <a:pPr marL="0" lvl="0" indent="0" algn="ctr" rtl="0">
              <a:spcBef>
                <a:spcPts val="0"/>
              </a:spcBef>
              <a:spcAft>
                <a:spcPts val="0"/>
              </a:spcAft>
              <a:buClr>
                <a:schemeClr val="dk1"/>
              </a:buClr>
              <a:buSzPts val="1100"/>
              <a:buFont typeface="Arial"/>
              <a:buNone/>
            </a:pPr>
            <a:endParaRPr b="1" dirty="0">
              <a:solidFill>
                <a:schemeClr val="dk1"/>
              </a:solidFill>
            </a:endParaRPr>
          </a:p>
          <a:p>
            <a:pPr marL="0" lvl="0" indent="0" algn="just" rtl="0">
              <a:spcBef>
                <a:spcPts val="0"/>
              </a:spcBef>
              <a:spcAft>
                <a:spcPts val="0"/>
              </a:spcAft>
              <a:buClr>
                <a:schemeClr val="dk1"/>
              </a:buClr>
              <a:buSzPts val="1100"/>
              <a:buFont typeface="Arial"/>
              <a:buNone/>
            </a:pPr>
            <a:r>
              <a:rPr lang="en-GB" sz="1600" dirty="0" err="1">
                <a:solidFill>
                  <a:schemeClr val="tx1"/>
                </a:solidFill>
              </a:rPr>
              <a:t>Recenseamento</a:t>
            </a:r>
            <a:r>
              <a:rPr lang="en-GB" sz="1600" dirty="0">
                <a:solidFill>
                  <a:schemeClr val="tx1"/>
                </a:solidFill>
              </a:rPr>
              <a:t> </a:t>
            </a:r>
            <a:r>
              <a:rPr lang="en-GB" sz="1600" dirty="0" err="1">
                <a:solidFill>
                  <a:schemeClr val="tx1"/>
                </a:solidFill>
              </a:rPr>
              <a:t>agricola</a:t>
            </a:r>
            <a:r>
              <a:rPr lang="en-GB" sz="1600" dirty="0">
                <a:solidFill>
                  <a:schemeClr val="tx1"/>
                </a:solidFill>
              </a:rPr>
              <a:t> 2009 (2011). </a:t>
            </a:r>
            <a:r>
              <a:rPr lang="en-GB" sz="1600" dirty="0" err="1">
                <a:solidFill>
                  <a:schemeClr val="tx1"/>
                </a:solidFill>
              </a:rPr>
              <a:t>Censo</a:t>
            </a:r>
            <a:r>
              <a:rPr lang="en-GB" sz="1600" dirty="0">
                <a:solidFill>
                  <a:schemeClr val="tx1"/>
                </a:solidFill>
              </a:rPr>
              <a:t> </a:t>
            </a:r>
            <a:r>
              <a:rPr lang="en-GB" sz="1600" dirty="0" err="1">
                <a:solidFill>
                  <a:schemeClr val="tx1"/>
                </a:solidFill>
              </a:rPr>
              <a:t>agrícola</a:t>
            </a:r>
            <a:r>
              <a:rPr lang="en-GB" sz="1600" dirty="0">
                <a:solidFill>
                  <a:schemeClr val="tx1"/>
                </a:solidFill>
              </a:rPr>
              <a:t>. </a:t>
            </a:r>
            <a:r>
              <a:rPr lang="en-GB" sz="1600" dirty="0" err="1">
                <a:solidFill>
                  <a:schemeClr val="tx1"/>
                </a:solidFill>
              </a:rPr>
              <a:t>Lisboa</a:t>
            </a:r>
            <a:r>
              <a:rPr lang="en-GB" sz="1600" dirty="0">
                <a:solidFill>
                  <a:schemeClr val="tx1"/>
                </a:solidFill>
              </a:rPr>
              <a:t>: Instituto Nacional de </a:t>
            </a:r>
            <a:r>
              <a:rPr lang="en-GB" sz="1600" dirty="0" err="1">
                <a:solidFill>
                  <a:schemeClr val="tx1"/>
                </a:solidFill>
              </a:rPr>
              <a:t>Estatística</a:t>
            </a:r>
            <a:r>
              <a:rPr lang="en-GB" sz="1600" dirty="0">
                <a:solidFill>
                  <a:schemeClr val="tx1"/>
                </a:solidFill>
              </a:rPr>
              <a:t>.</a:t>
            </a:r>
            <a:endParaRPr sz="1600" dirty="0">
              <a:solidFill>
                <a:schemeClr val="tx1"/>
              </a:solidFill>
            </a:endParaRPr>
          </a:p>
          <a:p>
            <a:pPr marL="0" lvl="0" indent="0" algn="just" rtl="0">
              <a:spcBef>
                <a:spcPts val="0"/>
              </a:spcBef>
              <a:spcAft>
                <a:spcPts val="0"/>
              </a:spcAft>
              <a:buClr>
                <a:schemeClr val="dk1"/>
              </a:buClr>
              <a:buSzPts val="1100"/>
              <a:buFont typeface="Arial"/>
              <a:buNone/>
            </a:pPr>
            <a:endParaRPr sz="1600" dirty="0">
              <a:solidFill>
                <a:schemeClr val="tx1"/>
              </a:solidFill>
            </a:endParaRPr>
          </a:p>
          <a:p>
            <a:pPr marL="0" lvl="0" indent="0" algn="just" rtl="0">
              <a:spcBef>
                <a:spcPts val="0"/>
              </a:spcBef>
              <a:spcAft>
                <a:spcPts val="0"/>
              </a:spcAft>
              <a:buClr>
                <a:schemeClr val="dk1"/>
              </a:buClr>
              <a:buSzPts val="1100"/>
              <a:buFont typeface="Arial"/>
              <a:buNone/>
            </a:pPr>
            <a:r>
              <a:rPr lang="en-GB" sz="1600" dirty="0">
                <a:solidFill>
                  <a:schemeClr val="tx1"/>
                </a:solidFill>
              </a:rPr>
              <a:t>Instituto Nacional de </a:t>
            </a:r>
            <a:r>
              <a:rPr lang="en-GB" sz="1600" dirty="0" err="1">
                <a:solidFill>
                  <a:schemeClr val="tx1"/>
                </a:solidFill>
              </a:rPr>
              <a:t>Estatística</a:t>
            </a:r>
            <a:r>
              <a:rPr lang="en-GB" sz="1600" dirty="0">
                <a:solidFill>
                  <a:schemeClr val="tx1"/>
                </a:solidFill>
              </a:rPr>
              <a:t> (2016), </a:t>
            </a:r>
            <a:r>
              <a:rPr lang="en-GB" sz="1600" dirty="0" err="1">
                <a:solidFill>
                  <a:schemeClr val="tx1"/>
                </a:solidFill>
              </a:rPr>
              <a:t>inquérito</a:t>
            </a:r>
            <a:r>
              <a:rPr lang="en-GB" sz="1600" dirty="0">
                <a:solidFill>
                  <a:schemeClr val="tx1"/>
                </a:solidFill>
              </a:rPr>
              <a:t> à </a:t>
            </a:r>
            <a:r>
              <a:rPr lang="en-GB" sz="1600" dirty="0" err="1">
                <a:solidFill>
                  <a:schemeClr val="tx1"/>
                </a:solidFill>
              </a:rPr>
              <a:t>Estrutura</a:t>
            </a:r>
            <a:r>
              <a:rPr lang="en-GB" sz="1600" dirty="0">
                <a:solidFill>
                  <a:schemeClr val="tx1"/>
                </a:solidFill>
              </a:rPr>
              <a:t> das </a:t>
            </a:r>
            <a:r>
              <a:rPr lang="en-GB" sz="1600" dirty="0" err="1">
                <a:solidFill>
                  <a:schemeClr val="tx1"/>
                </a:solidFill>
              </a:rPr>
              <a:t>Explorações</a:t>
            </a:r>
            <a:r>
              <a:rPr lang="en-GB" sz="1600" dirty="0">
                <a:solidFill>
                  <a:schemeClr val="tx1"/>
                </a:solidFill>
              </a:rPr>
              <a:t> </a:t>
            </a:r>
            <a:r>
              <a:rPr lang="en-GB" sz="1600" dirty="0" err="1">
                <a:solidFill>
                  <a:schemeClr val="tx1"/>
                </a:solidFill>
              </a:rPr>
              <a:t>Agrícolas</a:t>
            </a:r>
            <a:endParaRPr sz="1600" dirty="0">
              <a:solidFill>
                <a:schemeClr val="tx1"/>
              </a:solidFill>
            </a:endParaRPr>
          </a:p>
          <a:p>
            <a:pPr marL="0" lvl="0" indent="0" algn="just" rtl="0">
              <a:spcBef>
                <a:spcPts val="0"/>
              </a:spcBef>
              <a:spcAft>
                <a:spcPts val="0"/>
              </a:spcAft>
              <a:buClr>
                <a:schemeClr val="dk1"/>
              </a:buClr>
              <a:buSzPts val="1100"/>
              <a:buFont typeface="Arial"/>
              <a:buNone/>
            </a:pPr>
            <a:endParaRPr sz="1600" b="1" dirty="0">
              <a:solidFill>
                <a:schemeClr val="dk1"/>
              </a:solidFill>
            </a:endParaRPr>
          </a:p>
          <a:p>
            <a:pPr marL="0" lvl="0" indent="0" algn="just" rtl="0">
              <a:spcBef>
                <a:spcPts val="0"/>
              </a:spcBef>
              <a:spcAft>
                <a:spcPts val="0"/>
              </a:spcAft>
              <a:buClr>
                <a:schemeClr val="dk1"/>
              </a:buClr>
              <a:buSzPts val="1100"/>
              <a:buFont typeface="Arial"/>
              <a:buNone/>
            </a:pPr>
            <a:r>
              <a:rPr lang="en-GB" sz="1600" dirty="0">
                <a:solidFill>
                  <a:schemeClr val="dk1"/>
                </a:solidFill>
              </a:rPr>
              <a:t>Jones, N., Graaff, J., Duarte, F., Rodrigo, I., &amp; </a:t>
            </a:r>
            <a:r>
              <a:rPr lang="en-GB" sz="1600" dirty="0" err="1">
                <a:solidFill>
                  <a:schemeClr val="dk1"/>
                </a:solidFill>
              </a:rPr>
              <a:t>Poortinga</a:t>
            </a:r>
            <a:r>
              <a:rPr lang="en-GB" sz="1600" dirty="0">
                <a:solidFill>
                  <a:schemeClr val="dk1"/>
                </a:solidFill>
              </a:rPr>
              <a:t>, A. (2014). Farming systems in two less favoured areas in Portugal: Their development from 1989 to 2009 and the implications for sustainable land management. </a:t>
            </a:r>
            <a:r>
              <a:rPr lang="en-GB" sz="1600" i="1" dirty="0">
                <a:solidFill>
                  <a:schemeClr val="dk1"/>
                </a:solidFill>
              </a:rPr>
              <a:t>Land Degradation &amp; Development</a:t>
            </a:r>
            <a:r>
              <a:rPr lang="en-GB" sz="1600" dirty="0">
                <a:solidFill>
                  <a:schemeClr val="dk1"/>
                </a:solidFill>
              </a:rPr>
              <a:t>. 25. 10.1002/ldr.2257.</a:t>
            </a:r>
            <a:endParaRPr sz="1600" dirty="0">
              <a:solidFill>
                <a:schemeClr val="dk1"/>
              </a:solidFill>
            </a:endParaRPr>
          </a:p>
          <a:p>
            <a:pPr marL="0" lvl="0" indent="0" algn="l" rtl="0">
              <a:spcBef>
                <a:spcPts val="0"/>
              </a:spcBef>
              <a:spcAft>
                <a:spcPts val="0"/>
              </a:spcAft>
              <a:buClr>
                <a:schemeClr val="dk1"/>
              </a:buClr>
              <a:buSzPts val="1100"/>
              <a:buFont typeface="Arial"/>
              <a:buNone/>
            </a:pPr>
            <a:endParaRPr sz="1600" dirty="0"/>
          </a:p>
          <a:p>
            <a:pPr marL="0" lvl="0" indent="0" algn="just" rtl="0">
              <a:spcBef>
                <a:spcPts val="0"/>
              </a:spcBef>
              <a:spcAft>
                <a:spcPts val="0"/>
              </a:spcAft>
              <a:buClr>
                <a:schemeClr val="dk1"/>
              </a:buClr>
              <a:buSzPts val="1100"/>
              <a:buFont typeface="Arial"/>
              <a:buNone/>
            </a:pPr>
            <a:r>
              <a:rPr lang="en-GB" sz="1600" dirty="0">
                <a:solidFill>
                  <a:schemeClr val="dk1"/>
                </a:solidFill>
              </a:rPr>
              <a:t>Silva, J.F., Santos, J.L., Ribeiro, P.F., Canadas, M.J., </a:t>
            </a:r>
            <a:r>
              <a:rPr lang="en-GB" sz="1600" dirty="0" err="1">
                <a:solidFill>
                  <a:schemeClr val="dk1"/>
                </a:solidFill>
              </a:rPr>
              <a:t>Novais</a:t>
            </a:r>
            <a:r>
              <a:rPr lang="en-GB" sz="1600" dirty="0">
                <a:solidFill>
                  <a:schemeClr val="dk1"/>
                </a:solidFill>
              </a:rPr>
              <a:t>, A., </a:t>
            </a:r>
            <a:r>
              <a:rPr lang="en-GB" sz="1600" dirty="0" err="1">
                <a:solidFill>
                  <a:schemeClr val="dk1"/>
                </a:solidFill>
              </a:rPr>
              <a:t>Lombac</a:t>
            </a:r>
            <a:r>
              <a:rPr lang="en-GB" sz="1600" dirty="0">
                <a:solidFill>
                  <a:schemeClr val="dk1"/>
                </a:solidFill>
              </a:rPr>
              <a:t>, A., </a:t>
            </a:r>
            <a:r>
              <a:rPr lang="en-GB" sz="1600" dirty="0" err="1">
                <a:solidFill>
                  <a:schemeClr val="dk1"/>
                </a:solidFill>
              </a:rPr>
              <a:t>Magalhãesa</a:t>
            </a:r>
            <a:r>
              <a:rPr lang="en-GB" sz="1600" dirty="0">
                <a:solidFill>
                  <a:schemeClr val="dk1"/>
                </a:solidFill>
              </a:rPr>
              <a:t>, M.R., </a:t>
            </a:r>
            <a:r>
              <a:rPr lang="en-GB" sz="1600" dirty="0" err="1">
                <a:solidFill>
                  <a:schemeClr val="dk1"/>
                </a:solidFill>
              </a:rPr>
              <a:t>Moreirac</a:t>
            </a:r>
            <a:r>
              <a:rPr lang="en-GB" sz="1600" dirty="0">
                <a:solidFill>
                  <a:schemeClr val="dk1"/>
                </a:solidFill>
              </a:rPr>
              <a:t>, F. (2020). Identifying and explaining the farming system composition of agricultural landscapes: The role of socioeconomic drivers under strong biophysical gradients. </a:t>
            </a:r>
            <a:r>
              <a:rPr lang="en-GB" sz="1600" i="1" dirty="0">
                <a:solidFill>
                  <a:schemeClr val="dk1"/>
                </a:solidFill>
              </a:rPr>
              <a:t>Landscape and Urban Planning,</a:t>
            </a:r>
            <a:r>
              <a:rPr lang="en-GB" sz="1600" dirty="0">
                <a:solidFill>
                  <a:schemeClr val="dk1"/>
                </a:solidFill>
              </a:rPr>
              <a:t> 202, 103879.</a:t>
            </a:r>
            <a:endParaRPr sz="16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2000" b="1"/>
              <a:t>Section 1</a:t>
            </a:r>
            <a:endParaRPr sz="2000" b="1"/>
          </a:p>
        </p:txBody>
      </p:sp>
      <p:sp>
        <p:nvSpPr>
          <p:cNvPr id="68" name="Google Shape;68;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GB" sz="1800" b="1">
                <a:solidFill>
                  <a:srgbClr val="222222"/>
                </a:solidFill>
                <a:highlight>
                  <a:srgbClr val="FFFFFF"/>
                </a:highlight>
              </a:rPr>
              <a:t>Framework</a:t>
            </a:r>
            <a:r>
              <a:rPr lang="en-GB" sz="1800" b="1">
                <a:solidFill>
                  <a:schemeClr val="dk1"/>
                </a:solidFill>
              </a:rPr>
              <a:t> &amp; Objectives of the study</a:t>
            </a:r>
            <a:endParaRPr sz="1800" b="1"/>
          </a:p>
        </p:txBody>
      </p:sp>
      <p:sp>
        <p:nvSpPr>
          <p:cNvPr id="69" name="Google Shape;69;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70" name="Google Shape;70;p14"/>
          <p:cNvPicPr preferRelativeResize="0"/>
          <p:nvPr/>
        </p:nvPicPr>
        <p:blipFill>
          <a:blip r:embed="rId3">
            <a:alphaModFix/>
          </a:blip>
          <a:stretch>
            <a:fillRect/>
          </a:stretch>
        </p:blipFill>
        <p:spPr>
          <a:xfrm>
            <a:off x="4751025" y="165250"/>
            <a:ext cx="4234600" cy="4792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02100"/>
            <a:ext cx="8520600" cy="572700"/>
          </a:xfrm>
          <a:prstGeom prst="rect">
            <a:avLst/>
          </a:prstGeom>
        </p:spPr>
        <p:txBody>
          <a:bodyPr spcFirstLastPara="1" wrap="square" lIns="91425" tIns="91425" rIns="91425" bIns="91425" anchor="t" anchorCtr="0">
            <a:normAutofit fontScale="90000"/>
          </a:bodyPr>
          <a:lstStyle/>
          <a:p>
            <a:pPr marL="457200" lvl="0" indent="0" algn="ctr" rtl="0">
              <a:lnSpc>
                <a:spcPct val="115000"/>
              </a:lnSpc>
              <a:spcBef>
                <a:spcPts val="1200"/>
              </a:spcBef>
              <a:spcAft>
                <a:spcPts val="1200"/>
              </a:spcAft>
              <a:buClr>
                <a:schemeClr val="dk1"/>
              </a:buClr>
              <a:buSzPct val="54395"/>
              <a:buFont typeface="Arial"/>
              <a:buNone/>
            </a:pPr>
            <a:r>
              <a:rPr lang="en-GB" sz="2022" b="1"/>
              <a:t>Framework for farm characterisation &amp; impact analysis</a:t>
            </a:r>
            <a:endParaRPr sz="3022"/>
          </a:p>
        </p:txBody>
      </p:sp>
      <p:sp>
        <p:nvSpPr>
          <p:cNvPr id="76" name="Google Shape;7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7" name="Google Shape;77;p15"/>
          <p:cNvPicPr preferRelativeResize="0"/>
          <p:nvPr/>
        </p:nvPicPr>
        <p:blipFill>
          <a:blip r:embed="rId3">
            <a:alphaModFix/>
          </a:blip>
          <a:stretch>
            <a:fillRect/>
          </a:stretch>
        </p:blipFill>
        <p:spPr>
          <a:xfrm>
            <a:off x="123950" y="874800"/>
            <a:ext cx="9020049" cy="4063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2243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54395"/>
              <a:buFont typeface="Arial"/>
              <a:buNone/>
            </a:pPr>
            <a:r>
              <a:rPr lang="en-GB" sz="2022" b="1"/>
              <a:t>Objectives of the study </a:t>
            </a:r>
            <a:endParaRPr sz="3022"/>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4" name="Google Shape;84;p16"/>
          <p:cNvPicPr preferRelativeResize="0"/>
          <p:nvPr/>
        </p:nvPicPr>
        <p:blipFill>
          <a:blip r:embed="rId3">
            <a:alphaModFix/>
          </a:blip>
          <a:stretch>
            <a:fillRect/>
          </a:stretch>
        </p:blipFill>
        <p:spPr>
          <a:xfrm>
            <a:off x="186725" y="1052475"/>
            <a:ext cx="8758250" cy="4091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2000" b="1"/>
              <a:t>Section 2</a:t>
            </a:r>
            <a:endParaRPr sz="2000" b="1"/>
          </a:p>
        </p:txBody>
      </p:sp>
      <p:sp>
        <p:nvSpPr>
          <p:cNvPr id="90" name="Google Shape;90;p1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rPr>
              <a:t>Data and  Methodology</a:t>
            </a:r>
            <a:endParaRPr sz="1800" b="1">
              <a:solidFill>
                <a:schemeClr val="dk1"/>
              </a:solidFill>
            </a:endParaRPr>
          </a:p>
          <a:p>
            <a:pPr marL="0" lvl="0" indent="0" algn="ctr" rtl="0">
              <a:spcBef>
                <a:spcPts val="0"/>
              </a:spcBef>
              <a:spcAft>
                <a:spcPts val="0"/>
              </a:spcAft>
              <a:buNone/>
            </a:pPr>
            <a:endParaRPr sz="2400"/>
          </a:p>
        </p:txBody>
      </p:sp>
      <p:sp>
        <p:nvSpPr>
          <p:cNvPr id="91" name="Google Shape;91;p1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92" name="Google Shape;92;p17"/>
          <p:cNvPicPr preferRelativeResize="0"/>
          <p:nvPr/>
        </p:nvPicPr>
        <p:blipFill>
          <a:blip r:embed="rId3">
            <a:alphaModFix/>
          </a:blip>
          <a:stretch>
            <a:fillRect/>
          </a:stretch>
        </p:blipFill>
        <p:spPr>
          <a:xfrm>
            <a:off x="4572000" y="305650"/>
            <a:ext cx="4351675" cy="454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100250" y="324300"/>
            <a:ext cx="4045200" cy="584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1800" b="1"/>
              <a:t>Data Source </a:t>
            </a:r>
            <a:endParaRPr sz="1800" b="1"/>
          </a:p>
        </p:txBody>
      </p:sp>
      <p:sp>
        <p:nvSpPr>
          <p:cNvPr id="98" name="Google Shape;98;p18"/>
          <p:cNvSpPr txBox="1">
            <a:spLocks noGrp="1"/>
          </p:cNvSpPr>
          <p:nvPr>
            <p:ph type="subTitle" idx="1"/>
          </p:nvPr>
        </p:nvSpPr>
        <p:spPr>
          <a:xfrm>
            <a:off x="256350" y="1817875"/>
            <a:ext cx="4045200" cy="3129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99" name="Google Shape;99;p18"/>
          <p:cNvSpPr txBox="1">
            <a:spLocks noGrp="1"/>
          </p:cNvSpPr>
          <p:nvPr>
            <p:ph type="body" idx="2"/>
          </p:nvPr>
        </p:nvSpPr>
        <p:spPr>
          <a:xfrm>
            <a:off x="4668400" y="724075"/>
            <a:ext cx="4475700" cy="4109700"/>
          </a:xfrm>
          <a:prstGeom prst="rect">
            <a:avLst/>
          </a:prstGeom>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1600" b="1"/>
              <a:t>&gt;&gt;&gt; National Institute of Statistics </a:t>
            </a:r>
            <a:endParaRPr sz="1600" b="1"/>
          </a:p>
          <a:p>
            <a:pPr marL="0" lvl="0" indent="0" algn="ctr" rtl="0">
              <a:lnSpc>
                <a:spcPct val="100000"/>
              </a:lnSpc>
              <a:spcBef>
                <a:spcPts val="0"/>
              </a:spcBef>
              <a:spcAft>
                <a:spcPts val="0"/>
              </a:spcAft>
              <a:buClr>
                <a:schemeClr val="dk1"/>
              </a:buClr>
              <a:buSzPts val="1100"/>
              <a:buFont typeface="Arial"/>
              <a:buNone/>
            </a:pPr>
            <a:endParaRPr sz="1600" b="1"/>
          </a:p>
          <a:p>
            <a:pPr marL="0" lvl="0" indent="0" algn="ctr" rtl="0">
              <a:lnSpc>
                <a:spcPct val="100000"/>
              </a:lnSpc>
              <a:spcBef>
                <a:spcPts val="0"/>
              </a:spcBef>
              <a:spcAft>
                <a:spcPts val="0"/>
              </a:spcAft>
              <a:buClr>
                <a:schemeClr val="dk1"/>
              </a:buClr>
              <a:buSzPts val="1100"/>
              <a:buFont typeface="Arial"/>
              <a:buNone/>
            </a:pPr>
            <a:r>
              <a:rPr lang="en-GB" sz="1600" b="1"/>
              <a:t>&gt;&gt;&gt;Agricultural Census 2009</a:t>
            </a:r>
            <a:endParaRPr sz="1600" b="1"/>
          </a:p>
          <a:p>
            <a:pPr marL="0" lvl="0" indent="0" algn="ctr" rtl="0">
              <a:lnSpc>
                <a:spcPct val="100000"/>
              </a:lnSpc>
              <a:spcBef>
                <a:spcPts val="0"/>
              </a:spcBef>
              <a:spcAft>
                <a:spcPts val="0"/>
              </a:spcAft>
              <a:buClr>
                <a:schemeClr val="dk1"/>
              </a:buClr>
              <a:buSzPts val="1100"/>
              <a:buFont typeface="Arial"/>
              <a:buNone/>
            </a:pPr>
            <a:endParaRPr sz="1600" b="1"/>
          </a:p>
          <a:p>
            <a:pPr marL="0" lvl="0" indent="0" algn="ctr" rtl="0">
              <a:lnSpc>
                <a:spcPct val="100000"/>
              </a:lnSpc>
              <a:spcBef>
                <a:spcPts val="0"/>
              </a:spcBef>
              <a:spcAft>
                <a:spcPts val="0"/>
              </a:spcAft>
              <a:buClr>
                <a:schemeClr val="dk1"/>
              </a:buClr>
              <a:buSzPts val="1100"/>
              <a:buFont typeface="Arial"/>
              <a:buNone/>
            </a:pPr>
            <a:r>
              <a:rPr lang="en-GB" sz="1600" b="1"/>
              <a:t>&gt;&gt;&gt;Data for “Center Region” extracted from aggregate database</a:t>
            </a:r>
            <a:endParaRPr sz="1600">
              <a:solidFill>
                <a:schemeClr val="dk1"/>
              </a:solidFill>
            </a:endParaRPr>
          </a:p>
          <a:p>
            <a:pPr marL="0" lvl="0" indent="0" algn="l" rtl="0">
              <a:spcBef>
                <a:spcPts val="0"/>
              </a:spcBef>
              <a:spcAft>
                <a:spcPts val="1200"/>
              </a:spcAft>
              <a:buNone/>
            </a:pPr>
            <a:endParaRPr/>
          </a:p>
        </p:txBody>
      </p:sp>
      <p:pic>
        <p:nvPicPr>
          <p:cNvPr id="100" name="Google Shape;100;p18"/>
          <p:cNvPicPr preferRelativeResize="0"/>
          <p:nvPr/>
        </p:nvPicPr>
        <p:blipFill>
          <a:blip r:embed="rId3">
            <a:alphaModFix/>
          </a:blip>
          <a:stretch>
            <a:fillRect/>
          </a:stretch>
        </p:blipFill>
        <p:spPr>
          <a:xfrm>
            <a:off x="464550" y="1644675"/>
            <a:ext cx="3837000" cy="2858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227225"/>
            <a:ext cx="8520600" cy="4358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06" name="Google Shape;106;p19"/>
          <p:cNvPicPr preferRelativeResize="0"/>
          <p:nvPr/>
        </p:nvPicPr>
        <p:blipFill>
          <a:blip r:embed="rId3">
            <a:alphaModFix/>
          </a:blip>
          <a:stretch>
            <a:fillRect/>
          </a:stretch>
        </p:blipFill>
        <p:spPr>
          <a:xfrm>
            <a:off x="206575" y="123950"/>
            <a:ext cx="8625726" cy="49162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2000" b="1"/>
              <a:t>Section 3</a:t>
            </a:r>
            <a:endParaRPr sz="2000" b="1"/>
          </a:p>
        </p:txBody>
      </p:sp>
      <p:sp>
        <p:nvSpPr>
          <p:cNvPr id="112" name="Google Shape;112;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400" b="1">
              <a:solidFill>
                <a:schemeClr val="dk1"/>
              </a:solidFill>
            </a:endParaRPr>
          </a:p>
          <a:p>
            <a:pPr marL="0" lvl="0" indent="0" algn="ctr" rtl="0">
              <a:spcBef>
                <a:spcPts val="0"/>
              </a:spcBef>
              <a:spcAft>
                <a:spcPts val="0"/>
              </a:spcAft>
              <a:buClr>
                <a:schemeClr val="dk1"/>
              </a:buClr>
              <a:buSzPts val="1100"/>
              <a:buFont typeface="Arial"/>
              <a:buNone/>
            </a:pPr>
            <a:r>
              <a:rPr lang="en-GB" sz="1800" b="1">
                <a:solidFill>
                  <a:schemeClr val="dk1"/>
                </a:solidFill>
              </a:rPr>
              <a:t>Results for Centre Region</a:t>
            </a:r>
            <a:endParaRPr sz="1800" b="1"/>
          </a:p>
        </p:txBody>
      </p:sp>
      <p:sp>
        <p:nvSpPr>
          <p:cNvPr id="113" name="Google Shape;113;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114" name="Google Shape;114;p20"/>
          <p:cNvPicPr preferRelativeResize="0"/>
          <p:nvPr/>
        </p:nvPicPr>
        <p:blipFill>
          <a:blip r:embed="rId3">
            <a:alphaModFix/>
          </a:blip>
          <a:stretch>
            <a:fillRect/>
          </a:stretch>
        </p:blipFill>
        <p:spPr>
          <a:xfrm>
            <a:off x="4310700" y="186725"/>
            <a:ext cx="4833299" cy="475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p:nvPr/>
        </p:nvSpPr>
        <p:spPr>
          <a:xfrm>
            <a:off x="59250" y="835825"/>
            <a:ext cx="9025500" cy="4556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b="1">
                <a:solidFill>
                  <a:schemeClr val="dk1"/>
                </a:solidFill>
              </a:rPr>
              <a:t>Data Highlights</a:t>
            </a:r>
            <a:endParaRPr sz="1600" b="1">
              <a:solidFill>
                <a:schemeClr val="dk1"/>
              </a:solidFill>
            </a:endParaRPr>
          </a:p>
          <a:p>
            <a:pPr marL="0" lvl="0" indent="0" algn="just" rtl="0">
              <a:spcBef>
                <a:spcPts val="0"/>
              </a:spcBef>
              <a:spcAft>
                <a:spcPts val="0"/>
              </a:spcAft>
              <a:buNone/>
            </a:pPr>
            <a:endParaRPr sz="1600" b="1">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Predominance of Arable surface within the region</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Regional topography displays the diverse types of livestock and crops both as well as  in choice and in income</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Region is composed mostly of  temporary crops</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Region’s livestock is  predominantly composed of  Granivore, followed by Goat livestock</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Approximately 1/5 of the region’s land surface is occupied by SPA (20% of total landscape)</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SPA´s are predominantly of small dimensions </a:t>
            </a:r>
            <a:endParaRPr sz="1600">
              <a:solidFill>
                <a:schemeClr val="dk1"/>
              </a:solidFill>
            </a:endParaRPr>
          </a:p>
          <a:p>
            <a:pPr marL="457200" lvl="0" indent="0" algn="just" rtl="0">
              <a:spcBef>
                <a:spcPts val="0"/>
              </a:spcBef>
              <a:spcAft>
                <a:spcPts val="0"/>
              </a:spcAft>
              <a:buNone/>
            </a:pPr>
            <a:endParaRPr sz="1600">
              <a:solidFill>
                <a:schemeClr val="dk1"/>
              </a:solidFill>
            </a:endParaRPr>
          </a:p>
          <a:p>
            <a:pPr marL="457200" lvl="0" indent="-330200" algn="just" rtl="0">
              <a:spcBef>
                <a:spcPts val="0"/>
              </a:spcBef>
              <a:spcAft>
                <a:spcPts val="0"/>
              </a:spcAft>
              <a:buClr>
                <a:schemeClr val="dk1"/>
              </a:buClr>
              <a:buSzPts val="1600"/>
              <a:buChar char="●"/>
            </a:pPr>
            <a:r>
              <a:rPr lang="en-GB" sz="1600">
                <a:solidFill>
                  <a:schemeClr val="dk1"/>
                </a:solidFill>
              </a:rPr>
              <a:t>Main crops are related to animal feed (crop livestock)</a:t>
            </a:r>
            <a:endParaRPr sz="1600">
              <a:solidFill>
                <a:schemeClr val="dk1"/>
              </a:solidFill>
            </a:endParaRPr>
          </a:p>
          <a:p>
            <a:pPr marL="457200" lvl="0" indent="0" algn="just" rtl="0">
              <a:spcBef>
                <a:spcPts val="0"/>
              </a:spcBef>
              <a:spcAft>
                <a:spcPts val="0"/>
              </a:spcAft>
              <a:buNone/>
            </a:pPr>
            <a:endParaRPr b="1">
              <a:solidFill>
                <a:schemeClr val="dk1"/>
              </a:solidFill>
            </a:endParaRPr>
          </a:p>
          <a:p>
            <a:pPr marL="457200" lvl="0" indent="0" algn="just" rtl="0">
              <a:spcBef>
                <a:spcPts val="0"/>
              </a:spcBef>
              <a:spcAft>
                <a:spcPts val="0"/>
              </a:spcAft>
              <a:buNone/>
            </a:pPr>
            <a:endParaRPr>
              <a:solidFill>
                <a:schemeClr val="dk1"/>
              </a:solidFill>
            </a:endParaRPr>
          </a:p>
        </p:txBody>
      </p:sp>
      <p:sp>
        <p:nvSpPr>
          <p:cNvPr id="120" name="Google Shape;120;p21"/>
          <p:cNvSpPr txBox="1"/>
          <p:nvPr/>
        </p:nvSpPr>
        <p:spPr>
          <a:xfrm>
            <a:off x="194675" y="219900"/>
            <a:ext cx="9025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a:solidFill>
                  <a:schemeClr val="dk1"/>
                </a:solidFill>
              </a:rPr>
              <a:t>SPA Characterisation for Centre Region</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On-screen Show (16:9)</PresentationFormat>
  <Paragraphs>75</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Simple Light</vt:lpstr>
      <vt:lpstr>  Theories and Practices of Sustainable Development (TPSD) Farm system Characterisation &amp; Impact Analysis of Center Region Agriculture Parishes Presentation Date: 3rd June 2022 </vt:lpstr>
      <vt:lpstr>Section 1</vt:lpstr>
      <vt:lpstr>Framework for farm characterisation &amp; impact analysis</vt:lpstr>
      <vt:lpstr>Objectives of the study </vt:lpstr>
      <vt:lpstr>Section 2</vt:lpstr>
      <vt:lpstr>Data Source </vt:lpstr>
      <vt:lpstr>PowerPoint Presentation</vt:lpstr>
      <vt:lpstr>Section 3</vt:lpstr>
      <vt:lpstr>PowerPoint Presentation</vt:lpstr>
      <vt:lpstr>PowerPoint Presentation</vt:lpstr>
      <vt:lpstr>PowerPoint Presentation</vt:lpstr>
      <vt:lpstr>PowerPoint Presentation</vt:lpstr>
      <vt:lpstr>QGIS Topology Mapping for Centre Region </vt:lpstr>
      <vt:lpstr>ANOVA Test for Centre Region   The significance column is the P-value, which is the probability of  rejecting the null hypothesis if it is right (implying a wrong rejection).  We want this probability to be as small as possible and always less than 5% (0.05).   From our analysis, all the variables passed the Anova criteria because the P-Values are less than 0.05. However, not all of them passed the ETA square criteria  Since our P-value is less than 0.05, we reject the null hypothesis that all averages are equal across clusters because they are not equal </vt:lpstr>
      <vt:lpstr> Measure of Association for Centre Region    The ETA square can be interpreted as the proportion of variance in a given variable   It represents the variance between clusters and not the variance within clusters.   It should be as high as possible.   If it is very low, most of the variance is within clusters and not good to describe the clusters.   The values in red (on the Excel/SPSS) are the ones separated from  the clusters </vt:lpstr>
      <vt:lpstr>Implications of impact analysis for Centre Region  Parishes for Central Region were split  into 5-, 6-, 7-, and 8-clusters  The 8-clusters was selected for further impact analysis  The order of decreasing intensity is from Very High Intensive (Ward 1); High Intensive (Ward 3); Intensive (Ward 2 &amp; 8 ); and Low Intensive (Ward 4,5,6,7)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Theories and Practices of Sustainable Development (TPSD) Farm system Characterisation &amp; Impact Analysis of Center Region Agriculture Parishes Presentation Date: 3rd June 2022 </dc:title>
  <cp:lastModifiedBy>Prince Joseph Adeogun</cp:lastModifiedBy>
  <cp:revision>1</cp:revision>
  <dcterms:modified xsi:type="dcterms:W3CDTF">2022-05-23T08:38:11Z</dcterms:modified>
</cp:coreProperties>
</file>